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5" autoAdjust="0"/>
    <p:restoredTop sz="96357" autoAdjust="0"/>
  </p:normalViewPr>
  <p:slideViewPr>
    <p:cSldViewPr snapToGrid="0">
      <p:cViewPr varScale="1">
        <p:scale>
          <a:sx n="112" d="100"/>
          <a:sy n="112" d="100"/>
        </p:scale>
        <p:origin x="1566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Slaydı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id="{F02ADD56-094E-9421-4A68-5A129075EC3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414560" y="4091257"/>
            <a:ext cx="5230676" cy="300082"/>
          </a:xfrm>
        </p:spPr>
        <p:txBody>
          <a:bodyPr>
            <a:normAutofit/>
          </a:bodyPr>
          <a:lstStyle>
            <a:lvl1pPr marL="0" indent="0" algn="l">
              <a:buNone/>
              <a:defRPr sz="14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dirty="0"/>
              <a:t>Adınızı ve soyadınızı girmek için tıklayınız</a:t>
            </a:r>
          </a:p>
        </p:txBody>
      </p:sp>
      <p:sp>
        <p:nvSpPr>
          <p:cNvPr id="9" name="Metin Yer Tutucusu 8">
            <a:extLst>
              <a:ext uri="{FF2B5EF4-FFF2-40B4-BE49-F238E27FC236}">
                <a16:creationId xmlns:a16="http://schemas.microsoft.com/office/drawing/2014/main" id="{B5D04440-2AD0-8BCB-1B79-C4CF2507B5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414562" y="4536133"/>
            <a:ext cx="5230674" cy="26517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tr-TR" dirty="0"/>
              <a:t>Öğrenci numaranızı girmek için tıklayınız</a:t>
            </a:r>
          </a:p>
        </p:txBody>
      </p:sp>
      <p:sp>
        <p:nvSpPr>
          <p:cNvPr id="13" name="Metin Yer Tutucusu 12">
            <a:extLst>
              <a:ext uri="{FF2B5EF4-FFF2-40B4-BE49-F238E27FC236}">
                <a16:creationId xmlns:a16="http://schemas.microsoft.com/office/drawing/2014/main" id="{6DF0D884-C65D-2218-82D5-4B7B5EF5916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414712" y="4967255"/>
            <a:ext cx="5230524" cy="254384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>
              <a:defRPr sz="1350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tr-TR" dirty="0"/>
              <a:t>Bölümünüzü girmek için tıklayınız</a:t>
            </a: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6348D309-6D67-D994-1090-003B1DEC137E}"/>
              </a:ext>
            </a:extLst>
          </p:cNvPr>
          <p:cNvSpPr txBox="1"/>
          <p:nvPr userDrawn="1"/>
        </p:nvSpPr>
        <p:spPr>
          <a:xfrm>
            <a:off x="1871510" y="4517361"/>
            <a:ext cx="154305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350" b="1" dirty="0">
                <a:solidFill>
                  <a:schemeClr val="accent1">
                    <a:lumMod val="50000"/>
                  </a:schemeClr>
                </a:solidFill>
              </a:rPr>
              <a:t>ÖĞRENCİ NO:</a:t>
            </a:r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C7A69ABD-7F37-E0F9-3D99-BFDABD719E6C}"/>
              </a:ext>
            </a:extLst>
          </p:cNvPr>
          <p:cNvSpPr txBox="1"/>
          <p:nvPr userDrawn="1"/>
        </p:nvSpPr>
        <p:spPr>
          <a:xfrm>
            <a:off x="1871510" y="4087932"/>
            <a:ext cx="154305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350" b="1" dirty="0">
                <a:solidFill>
                  <a:schemeClr val="accent1">
                    <a:lumMod val="50000"/>
                  </a:schemeClr>
                </a:solidFill>
              </a:rPr>
              <a:t>ADI ve SOYADI:</a:t>
            </a:r>
          </a:p>
        </p:txBody>
      </p:sp>
      <p:sp>
        <p:nvSpPr>
          <p:cNvPr id="16" name="Metin kutusu 15">
            <a:extLst>
              <a:ext uri="{FF2B5EF4-FFF2-40B4-BE49-F238E27FC236}">
                <a16:creationId xmlns:a16="http://schemas.microsoft.com/office/drawing/2014/main" id="{C857D922-C0A2-B100-1F67-E1B789CC6C56}"/>
              </a:ext>
            </a:extLst>
          </p:cNvPr>
          <p:cNvSpPr txBox="1"/>
          <p:nvPr userDrawn="1"/>
        </p:nvSpPr>
        <p:spPr>
          <a:xfrm>
            <a:off x="565265" y="5376219"/>
            <a:ext cx="284929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350" b="1" dirty="0">
                <a:solidFill>
                  <a:schemeClr val="accent1">
                    <a:lumMod val="50000"/>
                  </a:schemeClr>
                </a:solidFill>
              </a:rPr>
              <a:t>TEMATİK TAKIMI: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689D179F-01FA-AB43-919A-EF6822A565EF}"/>
              </a:ext>
            </a:extLst>
          </p:cNvPr>
          <p:cNvSpPr txBox="1"/>
          <p:nvPr userDrawn="1"/>
        </p:nvSpPr>
        <p:spPr>
          <a:xfrm>
            <a:off x="565265" y="4946790"/>
            <a:ext cx="284929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350" b="1" dirty="0">
                <a:solidFill>
                  <a:schemeClr val="accent1">
                    <a:lumMod val="50000"/>
                  </a:schemeClr>
                </a:solidFill>
              </a:rPr>
              <a:t>BÖLÜMÜ:</a:t>
            </a:r>
          </a:p>
        </p:txBody>
      </p:sp>
      <p:sp>
        <p:nvSpPr>
          <p:cNvPr id="8" name="Metin kutusu 7">
            <a:extLst>
              <a:ext uri="{FF2B5EF4-FFF2-40B4-BE49-F238E27FC236}">
                <a16:creationId xmlns:a16="http://schemas.microsoft.com/office/drawing/2014/main" id="{2A0A8F08-AFFB-BDCB-D2BE-8E42775B0F6D}"/>
              </a:ext>
            </a:extLst>
          </p:cNvPr>
          <p:cNvSpPr txBox="1"/>
          <p:nvPr userDrawn="1"/>
        </p:nvSpPr>
        <p:spPr>
          <a:xfrm>
            <a:off x="565265" y="5805648"/>
            <a:ext cx="2849295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r-TR" sz="1350" b="1" dirty="0">
                <a:solidFill>
                  <a:schemeClr val="accent1">
                    <a:lumMod val="50000"/>
                  </a:schemeClr>
                </a:solidFill>
              </a:rPr>
              <a:t>SORUMLU ÖĞRETİM ÜYELERİ:</a:t>
            </a:r>
          </a:p>
        </p:txBody>
      </p:sp>
      <p:sp>
        <p:nvSpPr>
          <p:cNvPr id="11" name="Metin Yer Tutucusu 10">
            <a:extLst>
              <a:ext uri="{FF2B5EF4-FFF2-40B4-BE49-F238E27FC236}">
                <a16:creationId xmlns:a16="http://schemas.microsoft.com/office/drawing/2014/main" id="{6D0DC6F5-B9BE-98B4-BCB3-CCA1CCE85D9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414712" y="5387582"/>
            <a:ext cx="5230523" cy="265179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dirty="0"/>
              <a:t>Tematik takımı girmek için tıklayın</a:t>
            </a:r>
          </a:p>
        </p:txBody>
      </p:sp>
      <p:sp>
        <p:nvSpPr>
          <p:cNvPr id="17" name="Metin Yer Tutucusu 16">
            <a:extLst>
              <a:ext uri="{FF2B5EF4-FFF2-40B4-BE49-F238E27FC236}">
                <a16:creationId xmlns:a16="http://schemas.microsoft.com/office/drawing/2014/main" id="{9A85209E-6B91-88AA-835B-F5827A67EBA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414713" y="5805647"/>
            <a:ext cx="5230522" cy="644837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tr-TR" dirty="0"/>
              <a:t>Sorumlu öğretim üyelerini girmek için tıklayın</a:t>
            </a:r>
          </a:p>
        </p:txBody>
      </p:sp>
      <p:sp>
        <p:nvSpPr>
          <p:cNvPr id="10" name="Metin Yer Tutucusu 16">
            <a:extLst>
              <a:ext uri="{FF2B5EF4-FFF2-40B4-BE49-F238E27FC236}">
                <a16:creationId xmlns:a16="http://schemas.microsoft.com/office/drawing/2014/main" id="{A29B87DA-7108-31D0-83BC-886DCEB61B0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65265" y="3443095"/>
            <a:ext cx="8079970" cy="300082"/>
          </a:xfrm>
        </p:spPr>
        <p:txBody>
          <a:bodyPr>
            <a:noAutofit/>
          </a:bodyPr>
          <a:lstStyle>
            <a:lvl1pPr marL="0" indent="0" algn="ctr">
              <a:buNone/>
              <a:defRPr sz="1600" b="1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tr-TR" dirty="0"/>
              <a:t>ÇALIŞMA KONUSU BAŞLIĞINI GİRİNİZ</a:t>
            </a:r>
          </a:p>
        </p:txBody>
      </p:sp>
    </p:spTree>
    <p:extLst>
      <p:ext uri="{BB962C8B-B14F-4D97-AF65-F5344CB8AC3E}">
        <p14:creationId xmlns:p14="http://schemas.microsoft.com/office/powerpoint/2010/main" val="409329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165100"/>
            <a:ext cx="7172325" cy="636560"/>
          </a:xfr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325" y="1495425"/>
            <a:ext cx="8515350" cy="489706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253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D01B8-DB3E-4C73-8617-89673EEEF73F}" type="datetimeFigureOut">
              <a:rPr lang="tr-TR" smtClean="0"/>
              <a:t>25.11.2025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42AF0-129F-410C-83E3-4819BE9065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9419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1B514C0E-ADDA-C3C9-F6E5-45A4EF2A13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B1E05-D771-1CE5-C66F-29C155E80A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EB35610-E9E1-7281-B24E-BBE319BF967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0C4DB349-00A6-B603-C86B-CBA7C790F4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Metin Yer Tutucusu 5">
            <a:extLst>
              <a:ext uri="{FF2B5EF4-FFF2-40B4-BE49-F238E27FC236}">
                <a16:creationId xmlns:a16="http://schemas.microsoft.com/office/drawing/2014/main" id="{71D70393-FCD8-9B3A-9B50-073A949EC18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Metin Yer Tutucusu 6">
            <a:extLst>
              <a:ext uri="{FF2B5EF4-FFF2-40B4-BE49-F238E27FC236}">
                <a16:creationId xmlns:a16="http://schemas.microsoft.com/office/drawing/2014/main" id="{E392C23D-5587-C6D0-3E2C-1F9BB46449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8668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3DEDFD3-C04C-808D-DB59-4AF2DB6AA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B3EAFB-893E-0E94-29A7-18B87D978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6426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2BC005C-C7A2-08E1-3408-1976F102B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Sunum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D0926CB-A75A-C957-BB20-F1424CB7D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200" dirty="0"/>
              <a:t>Sunum en fazla </a:t>
            </a:r>
            <a:r>
              <a:rPr lang="tr-TR" sz="2200" dirty="0">
                <a:highlight>
                  <a:srgbClr val="FFFF00"/>
                </a:highlight>
              </a:rPr>
              <a:t>15 dk </a:t>
            </a:r>
            <a:r>
              <a:rPr lang="tr-TR" sz="2200" dirty="0"/>
              <a:t>sürecek şekilde hazırlanmalıdır (en fazla </a:t>
            </a:r>
            <a:r>
              <a:rPr lang="tr-TR" sz="2200" dirty="0">
                <a:highlight>
                  <a:srgbClr val="FFFF00"/>
                </a:highlight>
              </a:rPr>
              <a:t>20-25 slayt</a:t>
            </a:r>
            <a:r>
              <a:rPr lang="tr-TR" sz="2200" dirty="0"/>
              <a:t>).</a:t>
            </a:r>
          </a:p>
          <a:p>
            <a:r>
              <a:rPr lang="tr-TR" sz="2200" dirty="0"/>
              <a:t>Sunumda </a:t>
            </a:r>
            <a:r>
              <a:rPr lang="tr-TR" sz="2200" dirty="0" err="1"/>
              <a:t>Disiplinlerarası</a:t>
            </a:r>
            <a:r>
              <a:rPr lang="tr-TR" sz="2200" dirty="0"/>
              <a:t> Çalışmalar dersi kapsamında yaşanan süreç, edinilen bilgi ve tecrübelerin kısa bir özeti verilmelidir.</a:t>
            </a:r>
          </a:p>
          <a:p>
            <a:r>
              <a:rPr lang="tr-TR" sz="2200" dirty="0"/>
              <a:t>Sunum içeriği Giriş, Materyal ve Yöntem, Bulgular, Tartışma ve Sonuç, Genel Değerlendirme kısımlarından oluşmalıdır.</a:t>
            </a:r>
          </a:p>
          <a:p>
            <a:pPr marL="0" indent="0">
              <a:buNone/>
            </a:pPr>
            <a:endParaRPr lang="tr-TR" sz="2200" dirty="0"/>
          </a:p>
          <a:p>
            <a:pPr marL="0" indent="0">
              <a:buNone/>
            </a:pPr>
            <a:r>
              <a:rPr lang="tr-TR" sz="2200" dirty="0"/>
              <a:t>Genel Değerlendirmede aşağıdaki hususlara yer verilmelidir:</a:t>
            </a:r>
          </a:p>
          <a:p>
            <a:r>
              <a:rPr lang="tr-TR" sz="2200" dirty="0"/>
              <a:t>Bu ders kapsamında edindiğiniz bilgi ve tecrübeler </a:t>
            </a:r>
          </a:p>
          <a:p>
            <a:r>
              <a:rPr lang="tr-TR" sz="2200" dirty="0"/>
              <a:t>Dersin sizce en faydalı yanları </a:t>
            </a:r>
          </a:p>
          <a:p>
            <a:r>
              <a:rPr lang="tr-TR" sz="2200" dirty="0"/>
              <a:t>Dersin sizce iyileştirilmesi gereken yanları</a:t>
            </a:r>
          </a:p>
          <a:p>
            <a:pPr marL="0" indent="0">
              <a:buNone/>
            </a:pP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13841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F9FE03-C8BD-404A-5865-D350D1EA0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Sunum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27C003F-5A1B-AE7D-9529-03E9A3F8D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200" dirty="0"/>
              <a:t>Sunum hazırlarken aşağıdaki hususlara dikkat edilmelidir;</a:t>
            </a:r>
          </a:p>
          <a:p>
            <a:r>
              <a:rPr lang="tr-TR" sz="2200" dirty="0"/>
              <a:t>Sunumda yer alan metinler kısa ve öz olmalı, paragraf şeklindeki uzun ifadelerden kaçınılmalıdır.</a:t>
            </a:r>
          </a:p>
          <a:p>
            <a:r>
              <a:rPr lang="tr-TR" sz="2200" dirty="0"/>
              <a:t>Anlatılmak istenen konuyu destekleyen görsellerden (resim, tablo veya grafik) faydalanılmalıdır.</a:t>
            </a:r>
          </a:p>
          <a:p>
            <a:r>
              <a:rPr lang="tr-TR" sz="2200" dirty="0"/>
              <a:t>Arka plan resmi/rengi ve animasyon vb. unsurlarda gereksiz/aşırı/dikkat dağıtıcı olmamaya özen gösterilmelidir.</a:t>
            </a:r>
          </a:p>
          <a:p>
            <a:r>
              <a:rPr lang="tr-TR" sz="2200" dirty="0"/>
              <a:t>Zaman kullanımı son derece önemlidir (</a:t>
            </a:r>
            <a:r>
              <a:rPr lang="tr-TR" sz="2200" dirty="0">
                <a:highlight>
                  <a:srgbClr val="FFFF00"/>
                </a:highlight>
              </a:rPr>
              <a:t>&lt;= 15 dk</a:t>
            </a:r>
            <a:r>
              <a:rPr lang="tr-TR" sz="2200" dirty="0"/>
              <a:t>), önceden prova yapılması önerilir.</a:t>
            </a:r>
          </a:p>
          <a:p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314022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E1F7BC-C1BE-1656-E0B0-1FA1977C0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Sunum özellikleri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A76713-FDFB-11B6-76B3-173126C44D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Sunum içeriği</a:t>
            </a:r>
          </a:p>
          <a:p>
            <a:r>
              <a:rPr lang="tr-TR" dirty="0"/>
              <a:t>Giriş</a:t>
            </a:r>
          </a:p>
          <a:p>
            <a:r>
              <a:rPr lang="tr-TR" dirty="0"/>
              <a:t>Materyal ve yöntem</a:t>
            </a:r>
          </a:p>
          <a:p>
            <a:r>
              <a:rPr lang="tr-TR" dirty="0"/>
              <a:t>Bulgular</a:t>
            </a:r>
          </a:p>
          <a:p>
            <a:r>
              <a:rPr lang="tr-TR" dirty="0"/>
              <a:t>Tartışma ve sonuç</a:t>
            </a:r>
          </a:p>
          <a:p>
            <a:r>
              <a:rPr lang="tr-TR" dirty="0"/>
              <a:t>Genel değerlendirme</a:t>
            </a:r>
          </a:p>
        </p:txBody>
      </p:sp>
    </p:spTree>
    <p:extLst>
      <p:ext uri="{BB962C8B-B14F-4D97-AF65-F5344CB8AC3E}">
        <p14:creationId xmlns:p14="http://schemas.microsoft.com/office/powerpoint/2010/main" val="880367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3B928A-87D5-0F98-22D5-9862FB45D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31783EB-3593-445E-B0E2-B20836860A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0568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96F8FF9-472D-F494-2536-D41C93C6B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3950DB-03DD-D6FA-D78A-D69BF822C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0705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079969F-7311-D89D-14C1-318221EDE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CB5658-7C86-B1F9-2DB6-0D1FB07BE0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6400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E6DA7D2-C7EB-71A6-4AEC-266C9CB34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4E1CCC-889E-A610-9775-FB9ECD9DBB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297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FDC29C-FE40-39F0-3DB8-C3CB658D4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5644C9-3415-6818-D1AB-97E3E5C3F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418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527</TotalTime>
  <Words>162</Words>
  <Application>Microsoft Office PowerPoint</Application>
  <PresentationFormat>Ekran Gösterisi (4:3)</PresentationFormat>
  <Paragraphs>22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PowerPoint Sunusu</vt:lpstr>
      <vt:lpstr>Sunum özellikleri</vt:lpstr>
      <vt:lpstr>Sunum özellikleri</vt:lpstr>
      <vt:lpstr>Sunum özellikleri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Süleyman  Uysal</dc:creator>
  <cp:lastModifiedBy>Süleyman  Uysal</cp:lastModifiedBy>
  <cp:revision>18</cp:revision>
  <dcterms:created xsi:type="dcterms:W3CDTF">2023-01-02T17:03:42Z</dcterms:created>
  <dcterms:modified xsi:type="dcterms:W3CDTF">2025-11-25T07:01:09Z</dcterms:modified>
</cp:coreProperties>
</file>